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34" r:id="rId3"/>
    <p:sldId id="315" r:id="rId4"/>
    <p:sldId id="312" r:id="rId5"/>
    <p:sldId id="337" r:id="rId6"/>
    <p:sldId id="338" r:id="rId7"/>
    <p:sldId id="339" r:id="rId8"/>
    <p:sldId id="340" r:id="rId9"/>
    <p:sldId id="341" r:id="rId10"/>
    <p:sldId id="342" r:id="rId11"/>
    <p:sldId id="346" r:id="rId12"/>
    <p:sldId id="336" r:id="rId13"/>
    <p:sldId id="344" r:id="rId14"/>
    <p:sldId id="347" r:id="rId15"/>
    <p:sldId id="317" r:id="rId16"/>
    <p:sldId id="327" r:id="rId17"/>
    <p:sldId id="360" r:id="rId18"/>
    <p:sldId id="326" r:id="rId19"/>
    <p:sldId id="348" r:id="rId20"/>
    <p:sldId id="362" r:id="rId21"/>
    <p:sldId id="349" r:id="rId22"/>
    <p:sldId id="350" r:id="rId23"/>
    <p:sldId id="345" r:id="rId24"/>
    <p:sldId id="355" r:id="rId25"/>
    <p:sldId id="363" r:id="rId26"/>
    <p:sldId id="351" r:id="rId27"/>
    <p:sldId id="331" r:id="rId28"/>
    <p:sldId id="352" r:id="rId29"/>
    <p:sldId id="357" r:id="rId30"/>
    <p:sldId id="358" r:id="rId31"/>
    <p:sldId id="359" r:id="rId32"/>
    <p:sldId id="356" r:id="rId33"/>
    <p:sldId id="353" r:id="rId34"/>
    <p:sldId id="354" r:id="rId35"/>
    <p:sldId id="36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18808E-4649-F446-89E6-37DDDA9B6D88}">
          <p14:sldIdLst>
            <p14:sldId id="256"/>
            <p14:sldId id="334"/>
          </p14:sldIdLst>
        </p14:section>
        <p14:section name="Застой в программировании" id="{8008752F-3354-DB43-A59C-F81B5CC7ECA1}">
          <p14:sldIdLst>
            <p14:sldId id="315"/>
            <p14:sldId id="312"/>
            <p14:sldId id="337"/>
            <p14:sldId id="338"/>
            <p14:sldId id="339"/>
            <p14:sldId id="340"/>
            <p14:sldId id="341"/>
            <p14:sldId id="342"/>
            <p14:sldId id="346"/>
            <p14:sldId id="336"/>
            <p14:sldId id="344"/>
            <p14:sldId id="347"/>
            <p14:sldId id="317"/>
            <p14:sldId id="327"/>
            <p14:sldId id="360"/>
            <p14:sldId id="326"/>
            <p14:sldId id="348"/>
          </p14:sldIdLst>
        </p14:section>
        <p14:section name="Кто виноват?" id="{66FADBD9-663F-2E48-B750-1CF88A43B90A}">
          <p14:sldIdLst>
            <p14:sldId id="362"/>
            <p14:sldId id="349"/>
            <p14:sldId id="350"/>
            <p14:sldId id="345"/>
            <p14:sldId id="355"/>
          </p14:sldIdLst>
        </p14:section>
        <p14:section name="Что делать?" id="{B98183CB-13D7-7F48-AE13-A891F5AA9C88}">
          <p14:sldIdLst>
            <p14:sldId id="363"/>
            <p14:sldId id="351"/>
            <p14:sldId id="331"/>
            <p14:sldId id="352"/>
            <p14:sldId id="357"/>
            <p14:sldId id="358"/>
            <p14:sldId id="359"/>
            <p14:sldId id="356"/>
            <p14:sldId id="353"/>
            <p14:sldId id="354"/>
            <p14:sldId id="3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66"/>
    <a:srgbClr val="339966"/>
    <a:srgbClr val="00CC66"/>
    <a:srgbClr val="006633"/>
    <a:srgbClr val="660000"/>
    <a:srgbClr val="FF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94" autoAdjust="0"/>
  </p:normalViewPr>
  <p:slideViewPr>
    <p:cSldViewPr snapToGrid="0" snapToObjects="1">
      <p:cViewPr>
        <p:scale>
          <a:sx n="76" d="100"/>
          <a:sy n="76" d="100"/>
        </p:scale>
        <p:origin x="-19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B15EE-C404-EC4D-AFCC-06315D37D2E5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7EE09-FA64-0144-8866-9FB67A207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4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Я только о программировании!!!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30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Операционные</a:t>
            </a:r>
            <a:r>
              <a:rPr lang="ru-RU" baseline="0" dirty="0" smtClean="0"/>
              <a:t> системы? </a:t>
            </a:r>
            <a:r>
              <a:rPr lang="en-US" baseline="0" dirty="0" smtClean="0"/>
              <a:t>Unix… Windows, Linux, </a:t>
            </a:r>
            <a:r>
              <a:rPr lang="en-US" baseline="0" dirty="0" err="1" smtClean="0"/>
              <a:t>MacOS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?</a:t>
            </a:r>
            <a:endParaRPr lang="ru-RU" baseline="0" dirty="0" smtClean="0"/>
          </a:p>
          <a:p>
            <a:r>
              <a:rPr lang="ru-RU" baseline="0" dirty="0" smtClean="0"/>
              <a:t>Пользовательский интерфейс?  Окна </a:t>
            </a:r>
            <a:r>
              <a:rPr lang="en-US" baseline="0" dirty="0" smtClean="0"/>
              <a:t>Xerox PARC  …touch screen?   Morphic!</a:t>
            </a:r>
            <a:endParaRPr lang="ru-RU" baseline="0" dirty="0" smtClean="0"/>
          </a:p>
          <a:p>
            <a:r>
              <a:rPr lang="ru-RU" baseline="0" dirty="0" smtClean="0"/>
              <a:t>Человеко-машинное взаимодействие? </a:t>
            </a:r>
            <a:r>
              <a:rPr lang="en-US" baseline="0" dirty="0" smtClean="0"/>
              <a:t>Sketchpad, </a:t>
            </a:r>
            <a:r>
              <a:rPr lang="en-US" baseline="0" dirty="0" err="1" smtClean="0"/>
              <a:t>Dynabook</a:t>
            </a:r>
            <a:r>
              <a:rPr lang="en-US" baseline="0" dirty="0" smtClean="0"/>
              <a:t>… 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 — </a:t>
            </a:r>
            <a:r>
              <a:rPr lang="ru-RU" baseline="0" dirty="0" smtClean="0"/>
              <a:t>не развивается! Активные гиперссылки, «живая» </a:t>
            </a:r>
            <a:r>
              <a:rPr lang="en-US" baseline="0" dirty="0" smtClean="0"/>
              <a:t>Wikipedia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Методологии? </a:t>
            </a:r>
            <a:r>
              <a:rPr lang="en-US" baseline="0" dirty="0" smtClean="0"/>
              <a:t>TDD </a:t>
            </a:r>
            <a:r>
              <a:rPr lang="ru-RU" baseline="0" dirty="0" smtClean="0"/>
              <a:t>и </a:t>
            </a:r>
            <a:r>
              <a:rPr lang="en-US" baseline="0" dirty="0" smtClean="0"/>
              <a:t>Agile. </a:t>
            </a:r>
            <a:r>
              <a:rPr lang="ru-RU" baseline="0" dirty="0" smtClean="0"/>
              <a:t>Хьюз «Структурное программирование»: нисходящее ПРОГРАММИРОВАНИЕ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0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Серебряной</a:t>
            </a:r>
            <a:r>
              <a:rPr lang="ru-RU" baseline="0" dirty="0" smtClean="0"/>
              <a:t> пули по-прежнему нет!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Пирамиды и небоскребы.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83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Хотелось бы взять лучшее из обоих вариантов,</a:t>
            </a:r>
            <a:r>
              <a:rPr lang="ru-RU" baseline="0" dirty="0" smtClean="0"/>
              <a:t> а худшее не брать </a:t>
            </a:r>
            <a:r>
              <a:rPr lang="ru-RU" baseline="0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0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Alan</a:t>
            </a:r>
            <a:r>
              <a:rPr lang="en-US" baseline="0" dirty="0" smtClean="0"/>
              <a:t> Kay: Perhaps it was commercialization in the 1980s that killed off the next expected new thing.</a:t>
            </a:r>
            <a:r>
              <a:rPr lang="ru-RU" baseline="0" dirty="0" smtClean="0"/>
              <a:t> </a:t>
            </a:r>
            <a:r>
              <a:rPr lang="en-US" baseline="0" dirty="0" smtClean="0"/>
              <a:t>Our plan and our hope was that the next generation of kids would come along and do something better than Smalltalk around 1984 or so.</a:t>
            </a:r>
            <a:r>
              <a:rPr lang="ru-RU" baseline="0" dirty="0" smtClean="0"/>
              <a:t> (…) </a:t>
            </a:r>
            <a:r>
              <a:rPr lang="en-US" baseline="0" dirty="0" smtClean="0"/>
              <a:t>One could actually </a:t>
            </a:r>
            <a:r>
              <a:rPr lang="en-US" baseline="0" dirty="0" err="1" smtClean="0"/>
              <a:t>argue—as</a:t>
            </a:r>
            <a:r>
              <a:rPr lang="en-US" baseline="0" dirty="0" smtClean="0"/>
              <a:t> I sometimes </a:t>
            </a:r>
            <a:r>
              <a:rPr lang="en-US" baseline="0" dirty="0" err="1" smtClean="0"/>
              <a:t>do—that</a:t>
            </a:r>
            <a:r>
              <a:rPr lang="en-US" baseline="0" dirty="0" smtClean="0"/>
              <a:t> the success of commercial personal computing and operating systems has actually led to a considerable retrogression in many, many respects.</a:t>
            </a:r>
            <a:endParaRPr lang="ru-RU" baseline="0" dirty="0" smtClean="0"/>
          </a:p>
          <a:p>
            <a:r>
              <a:rPr lang="ru-RU" baseline="0" dirty="0" smtClean="0"/>
              <a:t> 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Деньги</a:t>
            </a:r>
            <a:r>
              <a:rPr lang="ru-RU" baseline="0" dirty="0" smtClean="0"/>
              <a:t> — цель, а не средство</a:t>
            </a:r>
          </a:p>
          <a:p>
            <a:r>
              <a:rPr lang="ru-RU" baseline="0" dirty="0" smtClean="0"/>
              <a:t>Жажда наживы</a:t>
            </a:r>
          </a:p>
          <a:p>
            <a:r>
              <a:rPr lang="ru-RU" baseline="0" dirty="0" smtClean="0"/>
              <a:t>Фромм «Иметь или быть?»</a:t>
            </a:r>
          </a:p>
          <a:p>
            <a:r>
              <a:rPr lang="ru-RU" baseline="0" dirty="0" smtClean="0"/>
              <a:t>Потребление, а не творчество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 60-е — 70-е компьютер был ОЧЕНЬ дорогим =</a:t>
            </a:r>
            <a:r>
              <a:rPr lang="en-US" baseline="0" dirty="0" smtClean="0"/>
              <a:t>&gt; </a:t>
            </a:r>
            <a:r>
              <a:rPr lang="ru-RU" baseline="0" dirty="0" smtClean="0"/>
              <a:t>большая прибыль с каждого + требования по качеству </a:t>
            </a:r>
            <a:r>
              <a:rPr lang="en-US" baseline="0" dirty="0" smtClean="0"/>
              <a:t>=&gt; </a:t>
            </a:r>
            <a:r>
              <a:rPr lang="ru-RU" baseline="0" dirty="0" smtClean="0"/>
              <a:t>можно и нужно вложиться</a:t>
            </a:r>
          </a:p>
          <a:p>
            <a:r>
              <a:rPr lang="ru-RU" baseline="0" dirty="0" smtClean="0"/>
              <a:t>Сейчас: доступность и популярность, но с культом потребления</a:t>
            </a:r>
          </a:p>
          <a:p>
            <a:r>
              <a:rPr lang="ru-RU" baseline="0" dirty="0" smtClean="0"/>
              <a:t>Массовость убила возможность синтеза бизнеса и творчества!</a:t>
            </a:r>
          </a:p>
          <a:p>
            <a:r>
              <a:rPr lang="ru-RU" baseline="0" dirty="0" smtClean="0"/>
              <a:t>Почему продукция </a:t>
            </a:r>
            <a:r>
              <a:rPr lang="en-US" baseline="0" dirty="0" smtClean="0"/>
              <a:t>Apple</a:t>
            </a:r>
            <a:r>
              <a:rPr lang="ru-RU" baseline="0" dirty="0" smtClean="0"/>
              <a:t> дороже?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Не все определяется деньгами «напрямую», «непосредственно»! Импортозамещение </a:t>
            </a:r>
            <a:r>
              <a:rPr lang="ru-RU" baseline="0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5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«Берёшь, и делаешь, делаешь, делаешь»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Ты либо программист, либо нет — от рождения!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Даже какой </a:t>
            </a:r>
            <a:r>
              <a:rPr lang="ru-RU" dirty="0" err="1" smtClean="0"/>
              <a:t>нибудь</a:t>
            </a:r>
            <a:r>
              <a:rPr lang="ru-RU" dirty="0" smtClean="0"/>
              <a:t> МИТ или </a:t>
            </a:r>
            <a:r>
              <a:rPr lang="ru-RU" dirty="0" err="1" smtClean="0"/>
              <a:t>Стендфорд</a:t>
            </a:r>
            <a:r>
              <a:rPr lang="ru-RU" dirty="0" smtClean="0"/>
              <a:t> это тупое </a:t>
            </a:r>
            <a:r>
              <a:rPr lang="ru-RU" dirty="0" err="1" smtClean="0"/>
              <a:t>просырание</a:t>
            </a:r>
            <a:r>
              <a:rPr lang="ru-RU" dirty="0" smtClean="0"/>
              <a:t> времени, денег, сил и талантов, несмотря на их потрясающие учебные программы.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Большинство программистов занимаются тем что пишут код сохранения форм в базу и всё, никакой вышки им особо и не нужно.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 Ну может ещё края кнопки скруглить.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r>
              <a:rPr lang="ru-RU" dirty="0" smtClean="0"/>
              <a:t>Еще не знаешь, кем хочешь быть</a:t>
            </a:r>
          </a:p>
          <a:p>
            <a:r>
              <a:rPr lang="ru-RU" dirty="0" smtClean="0"/>
              <a:t>Зачем тратить 5 лет?</a:t>
            </a:r>
          </a:p>
          <a:p>
            <a:r>
              <a:rPr lang="ru-RU" dirty="0" smtClean="0"/>
              <a:t>Зачем нужны лекции, экзамены?</a:t>
            </a:r>
          </a:p>
          <a:p>
            <a:r>
              <a:rPr lang="ru-RU" dirty="0" smtClean="0"/>
              <a:t>Проверки преподавателем </a:t>
            </a:r>
            <a:r>
              <a:rPr lang="en-US" dirty="0" smtClean="0"/>
              <a:t>—&gt; min</a:t>
            </a:r>
            <a:endParaRPr lang="ru-RU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Давайте будем всё таки реалистами – вышка на практике чаще всего не нужна.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3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75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Знания? Только инструмент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Компьютер — инструмент, помогающий развивать личность: получать доступ к знаниям,</a:t>
            </a:r>
            <a:r>
              <a:rPr lang="ru-RU" baseline="0" dirty="0" smtClean="0"/>
              <a:t> исследовать, проверять гипотезы, моделировать…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Программист 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6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… а н</a:t>
            </a:r>
            <a:r>
              <a:rPr lang="ru-RU" baseline="0" dirty="0" smtClean="0"/>
              <a:t>е для зарабатывания денег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baseline="0" dirty="0" smtClean="0"/>
              <a:t>Время учебы в университете — время пробовать все необычное, нестандартное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Не принимать все на веру — в программировании пока ничего не ясно!</a:t>
            </a:r>
            <a:endParaRPr lang="en-US" baseline="0" dirty="0" smtClean="0"/>
          </a:p>
          <a:p>
            <a:endParaRPr lang="ru-RU" dirty="0" smtClean="0"/>
          </a:p>
          <a:p>
            <a:r>
              <a:rPr lang="ru-RU" dirty="0" smtClean="0"/>
              <a:t>С начальных курсов рассказывать про альтернативы</a:t>
            </a:r>
          </a:p>
          <a:p>
            <a:endParaRPr lang="ru-RU" dirty="0" smtClean="0"/>
          </a:p>
          <a:p>
            <a:r>
              <a:rPr lang="ru-RU" dirty="0" smtClean="0"/>
              <a:t>Специализация</a:t>
            </a:r>
            <a:r>
              <a:rPr lang="ru-RU" baseline="0" dirty="0" smtClean="0"/>
              <a:t> — только в конкретных задачах, настолько, насколько необходимо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Программирование — всегда на стыке нескольких дисциплин. В какой-то мере философия.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Alan</a:t>
            </a:r>
            <a:r>
              <a:rPr lang="en-US" baseline="0" dirty="0" smtClean="0"/>
              <a:t> Kay: </a:t>
            </a:r>
          </a:p>
          <a:p>
            <a:r>
              <a:rPr lang="en-US" dirty="0" smtClean="0"/>
              <a:t>For a Scientific American article 20 years ago (</a:t>
            </a:r>
            <a:r>
              <a:rPr lang="ru-RU" dirty="0" smtClean="0"/>
              <a:t>середина</a:t>
            </a:r>
            <a:r>
              <a:rPr lang="ru-RU" baseline="0" dirty="0" smtClean="0"/>
              <a:t> 80-х)</a:t>
            </a:r>
            <a:r>
              <a:rPr lang="en-US" dirty="0" smtClean="0"/>
              <a:t>, I came up with a facetious sunspot theory, just noting that </a:t>
            </a:r>
            <a:r>
              <a:rPr lang="en-US" dirty="0" err="1" smtClean="0"/>
              <a:t>there’s</a:t>
            </a:r>
            <a:r>
              <a:rPr lang="en-US" dirty="0" smtClean="0"/>
              <a:t> a major language or two every 101⁄2 years, and in between those periods are what you might call hybrid languages. </a:t>
            </a:r>
            <a:endParaRPr lang="ru-RU" dirty="0" smtClean="0"/>
          </a:p>
          <a:p>
            <a:r>
              <a:rPr lang="en-US" dirty="0" smtClean="0"/>
              <a:t>These could be looked at as either an improvement on the old thing or almost a new thing. 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I chronicled Fortran as an improvement on an old thing or almost a new thing, and Algol and Lisp were the new thing.</a:t>
            </a:r>
            <a:r>
              <a:rPr lang="ru-RU" dirty="0" smtClean="0"/>
              <a:t> </a:t>
            </a:r>
            <a:endParaRPr lang="en-US" dirty="0" smtClean="0"/>
          </a:p>
          <a:p>
            <a:endParaRPr lang="ru-RU" dirty="0" smtClean="0"/>
          </a:p>
          <a:p>
            <a:r>
              <a:rPr lang="en-US" dirty="0" smtClean="0"/>
              <a:t>Then there was </a:t>
            </a:r>
            <a:r>
              <a:rPr lang="en-US" dirty="0" err="1" smtClean="0"/>
              <a:t>Simula</a:t>
            </a:r>
            <a:r>
              <a:rPr lang="en-US" dirty="0" smtClean="0"/>
              <a:t>, which the designers thought of as an extension of Algol. It was basically a preprocessor to Algol the way C++ was a preprocessor for C. 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It was a great concept and I was lucky enough to see it as almost a new thing. </a:t>
            </a:r>
            <a:endParaRPr lang="ru-RU" dirty="0" smtClean="0"/>
          </a:p>
          <a:p>
            <a:r>
              <a:rPr lang="en-US" dirty="0" smtClean="0"/>
              <a:t>Smalltalk and Prolog happened in the early 1970s. </a:t>
            </a:r>
            <a:endParaRPr lang="ru-RU" dirty="0" smtClean="0"/>
          </a:p>
          <a:p>
            <a:r>
              <a:rPr lang="en-US" dirty="0" smtClean="0"/>
              <a:t>The predecessor of Prolog was a wonderful thing that </a:t>
            </a:r>
            <a:r>
              <a:rPr lang="en-US" dirty="0" err="1" smtClean="0"/>
              <a:t>Carl</a:t>
            </a:r>
            <a:r>
              <a:rPr lang="en-US" dirty="0" smtClean="0"/>
              <a:t> </a:t>
            </a:r>
            <a:r>
              <a:rPr lang="en-US" dirty="0" err="1" smtClean="0"/>
              <a:t>Hewitt</a:t>
            </a:r>
            <a:r>
              <a:rPr lang="en-US" dirty="0" smtClean="0"/>
              <a:t> did in the late 1960s called Planner.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01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… а н</a:t>
            </a:r>
            <a:r>
              <a:rPr lang="ru-RU" baseline="0" dirty="0" smtClean="0"/>
              <a:t>е для зарабатывания денег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Научное</a:t>
            </a:r>
            <a:r>
              <a:rPr lang="ru-RU" baseline="0" dirty="0" smtClean="0"/>
              <a:t> мышление: </a:t>
            </a:r>
          </a:p>
          <a:p>
            <a:r>
              <a:rPr lang="ru-RU" baseline="0" dirty="0" smtClean="0"/>
              <a:t>  критическое, </a:t>
            </a:r>
          </a:p>
          <a:p>
            <a:r>
              <a:rPr lang="ru-RU" baseline="0" dirty="0" smtClean="0"/>
              <a:t>  скептическое, </a:t>
            </a:r>
          </a:p>
          <a:p>
            <a:r>
              <a:rPr lang="ru-RU" baseline="0" dirty="0" smtClean="0"/>
              <a:t>  без преждевременных обобщений</a:t>
            </a:r>
          </a:p>
          <a:p>
            <a:r>
              <a:rPr lang="ru-RU" baseline="0" dirty="0" smtClean="0"/>
              <a:t>  и других когнитивных искажений (предвзятость подтверждения — враг номер один при отладке)</a:t>
            </a:r>
          </a:p>
          <a:p>
            <a:r>
              <a:rPr lang="ru-RU" baseline="0" dirty="0" smtClean="0"/>
              <a:t>  индукция и дедукция в правильном порядке</a:t>
            </a:r>
          </a:p>
          <a:p>
            <a:r>
              <a:rPr lang="ru-RU" baseline="0" dirty="0" smtClean="0"/>
              <a:t>  анализ и синтез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Скептици́зм</a:t>
            </a:r>
            <a:r>
              <a:rPr lang="ru-RU" dirty="0" smtClean="0"/>
              <a:t> (от </a:t>
            </a:r>
            <a:r>
              <a:rPr lang="ru-RU" dirty="0" err="1" smtClean="0"/>
              <a:t>др.-греч</a:t>
            </a:r>
            <a:r>
              <a:rPr lang="ru-RU" dirty="0" smtClean="0"/>
              <a:t>. σκεπτικός — рассматривающий, исследующий)</a:t>
            </a:r>
          </a:p>
          <a:p>
            <a:r>
              <a:rPr lang="ru-RU" dirty="0" smtClean="0"/>
              <a:t>Научное</a:t>
            </a:r>
            <a:r>
              <a:rPr lang="ru-RU" baseline="0" dirty="0" smtClean="0"/>
              <a:t> мышление: </a:t>
            </a:r>
          </a:p>
          <a:p>
            <a:r>
              <a:rPr lang="ru-RU" baseline="0" dirty="0" smtClean="0"/>
              <a:t>  критическое, </a:t>
            </a:r>
          </a:p>
          <a:p>
            <a:r>
              <a:rPr lang="ru-RU" baseline="0" dirty="0" smtClean="0"/>
              <a:t>  скептическое, </a:t>
            </a:r>
          </a:p>
          <a:p>
            <a:r>
              <a:rPr lang="ru-RU" baseline="0" dirty="0" smtClean="0"/>
              <a:t>  без преждевременных обобщений</a:t>
            </a:r>
          </a:p>
          <a:p>
            <a:r>
              <a:rPr lang="ru-RU" baseline="0" dirty="0" smtClean="0"/>
              <a:t>  и других когнитивных искажений (</a:t>
            </a:r>
            <a:r>
              <a:rPr lang="ru-RU" b="1" baseline="0" dirty="0" smtClean="0"/>
              <a:t>предвзятость подтверждения — враг номер один при отладке</a:t>
            </a:r>
            <a:r>
              <a:rPr lang="ru-RU" baseline="0" dirty="0" smtClean="0"/>
              <a:t>)</a:t>
            </a:r>
          </a:p>
          <a:p>
            <a:r>
              <a:rPr lang="ru-RU" baseline="0" dirty="0" smtClean="0"/>
              <a:t>  индукция и дедукция в правильном порядке</a:t>
            </a:r>
          </a:p>
          <a:p>
            <a:r>
              <a:rPr lang="ru-RU" baseline="0" dirty="0" smtClean="0"/>
              <a:t>  анализ и синтез</a:t>
            </a:r>
          </a:p>
          <a:p>
            <a:endParaRPr lang="ru-RU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Отставание теории от практики</a:t>
            </a:r>
          </a:p>
          <a:p>
            <a:endParaRPr lang="ru-RU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… а н</a:t>
            </a:r>
            <a:r>
              <a:rPr lang="ru-RU" baseline="0" dirty="0" smtClean="0"/>
              <a:t>е для зарабатывания денег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Научное</a:t>
            </a:r>
            <a:r>
              <a:rPr lang="ru-RU" baseline="0" dirty="0" smtClean="0"/>
              <a:t> мышление: </a:t>
            </a:r>
          </a:p>
          <a:p>
            <a:r>
              <a:rPr lang="ru-RU" baseline="0" dirty="0" smtClean="0"/>
              <a:t>  критическое, </a:t>
            </a:r>
          </a:p>
          <a:p>
            <a:r>
              <a:rPr lang="ru-RU" baseline="0" dirty="0" smtClean="0"/>
              <a:t>  скептическое, </a:t>
            </a:r>
          </a:p>
          <a:p>
            <a:r>
              <a:rPr lang="ru-RU" baseline="0" dirty="0" smtClean="0"/>
              <a:t>  без преждевременных обобщений</a:t>
            </a:r>
          </a:p>
          <a:p>
            <a:r>
              <a:rPr lang="ru-RU" baseline="0" dirty="0" smtClean="0"/>
              <a:t>  и других когнитивных искажений (предвзятость подтверждения — враг номер один при отладке)</a:t>
            </a:r>
          </a:p>
          <a:p>
            <a:r>
              <a:rPr lang="ru-RU" baseline="0" dirty="0" smtClean="0"/>
              <a:t>  индукция и дедукция в правильном порядке</a:t>
            </a:r>
          </a:p>
          <a:p>
            <a:r>
              <a:rPr lang="ru-RU" baseline="0" dirty="0" smtClean="0"/>
              <a:t>  анализ и синтез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…пока нет семьи, ответственности</a:t>
            </a:r>
            <a:r>
              <a:rPr lang="ru-RU" baseline="0" dirty="0" smtClean="0"/>
              <a:t> — можно не работать на деньги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13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… Все равно не успеете: ни «угадать» нужные технологии, ни</a:t>
            </a:r>
            <a:r>
              <a:rPr lang="ru-RU" baseline="0" dirty="0" smtClean="0"/>
              <a:t> передать эти знания студентам за время обучения</a:t>
            </a:r>
            <a:r>
              <a:rPr lang="ru-RU" dirty="0" smtClean="0"/>
              <a:t>!</a:t>
            </a:r>
          </a:p>
          <a:p>
            <a:endParaRPr lang="ru-RU" dirty="0" smtClean="0"/>
          </a:p>
          <a:p>
            <a:r>
              <a:rPr lang="ru-RU" dirty="0" smtClean="0"/>
              <a:t>…</a:t>
            </a:r>
            <a:r>
              <a:rPr lang="ru-RU" baseline="0" dirty="0" smtClean="0"/>
              <a:t> Лучше вырастить тех, кто это будущее создаст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62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late 1960s, Jean </a:t>
            </a:r>
            <a:r>
              <a:rPr lang="en-US" dirty="0" err="1" smtClean="0"/>
              <a:t>Sammet</a:t>
            </a:r>
            <a:r>
              <a:rPr lang="en-US" dirty="0" smtClean="0"/>
              <a:t> was able to track down and chronicle about 3,000 programming languages that were extant then.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Языки-химеры,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мозаизм</a:t>
            </a:r>
            <a:r>
              <a:rPr lang="ru-RU" baseline="0" dirty="0" smtClean="0"/>
              <a:t>, эклектика —</a:t>
            </a:r>
            <a:r>
              <a:rPr lang="en-US" baseline="0" dirty="0" smtClean="0"/>
              <a:t>&gt; </a:t>
            </a:r>
            <a:r>
              <a:rPr lang="ru-RU" baseline="0" dirty="0" smtClean="0"/>
              <a:t>синкретизм</a:t>
            </a:r>
          </a:p>
          <a:p>
            <a:endParaRPr lang="ru-RU" baseline="0" dirty="0" smtClean="0"/>
          </a:p>
          <a:p>
            <a:r>
              <a:rPr lang="ru-RU" baseline="0" dirty="0" smtClean="0"/>
              <a:t>СЛОЖНОСТЬ!</a:t>
            </a:r>
            <a:endParaRPr lang="en-US" baseline="0" dirty="0" smtClean="0"/>
          </a:p>
          <a:p>
            <a:endParaRPr lang="en-US" baseline="0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Континуации</a:t>
            </a:r>
            <a:r>
              <a:rPr lang="ru-RU" dirty="0" smtClean="0"/>
              <a:t>,</a:t>
            </a:r>
            <a:r>
              <a:rPr lang="ru-RU" baseline="0" dirty="0" smtClean="0"/>
              <a:t> с</a:t>
            </a:r>
            <a:r>
              <a:rPr lang="ru-RU" dirty="0" smtClean="0"/>
              <a:t>опрограммы</a:t>
            </a:r>
            <a:r>
              <a:rPr lang="ru-RU" baseline="0" dirty="0" smtClean="0"/>
              <a:t> в </a:t>
            </a:r>
            <a:r>
              <a:rPr lang="en-US" baseline="0" dirty="0" smtClean="0"/>
              <a:t>Ruby</a:t>
            </a:r>
            <a:r>
              <a:rPr lang="ru-RU" baseline="0" dirty="0" smtClean="0"/>
              <a:t>, </a:t>
            </a:r>
            <a:r>
              <a:rPr lang="en-US" baseline="0" dirty="0" smtClean="0"/>
              <a:t>Python</a:t>
            </a:r>
            <a:r>
              <a:rPr lang="ru-RU" baseline="0" dirty="0" smtClean="0"/>
              <a:t>  </a:t>
            </a:r>
            <a:r>
              <a:rPr lang="en-US" baseline="0" dirty="0" smtClean="0"/>
              <a:t>vs. </a:t>
            </a:r>
            <a:r>
              <a:rPr lang="en-US" baseline="0" dirty="0" err="1" smtClean="0"/>
              <a:t>Smalltallk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8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Сопрограммы</a:t>
            </a:r>
            <a:r>
              <a:rPr lang="ru-RU" baseline="0" dirty="0" smtClean="0"/>
              <a:t> в </a:t>
            </a:r>
            <a:r>
              <a:rPr lang="en-US" baseline="0" dirty="0" smtClean="0"/>
              <a:t>C#.  </a:t>
            </a:r>
            <a:r>
              <a:rPr lang="en-US" baseline="0" dirty="0" err="1" smtClean="0"/>
              <a:t>Simula</a:t>
            </a:r>
            <a:r>
              <a:rPr lang="en-US" baseline="0" dirty="0" smtClean="0"/>
              <a:t> vs. Simula-67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2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Если</a:t>
            </a:r>
            <a:r>
              <a:rPr lang="ru-RU" baseline="0" dirty="0" smtClean="0"/>
              <a:t> в </a:t>
            </a:r>
            <a:r>
              <a:rPr lang="en-US" baseline="0" dirty="0" smtClean="0"/>
              <a:t>Java </a:t>
            </a:r>
            <a:r>
              <a:rPr lang="ru-RU" baseline="0" dirty="0" smtClean="0"/>
              <a:t>еще можно попытаться найти что-то новое, то после </a:t>
            </a:r>
            <a:r>
              <a:rPr lang="en-US" baseline="0" dirty="0" smtClean="0"/>
              <a:t>Java </a:t>
            </a:r>
            <a:r>
              <a:rPr lang="ru-RU" baseline="0" dirty="0" smtClean="0"/>
              <a:t>только пережевывание уже давно (и часто не раз) пережеванных (и испорченных) идей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Хочу не только и н</a:t>
            </a:r>
            <a:r>
              <a:rPr lang="ru-RU" baseline="0" dirty="0" smtClean="0"/>
              <a:t>е столько доказать, что р</a:t>
            </a:r>
            <a:r>
              <a:rPr lang="ru-RU" dirty="0" smtClean="0"/>
              <a:t>азвития</a:t>
            </a:r>
            <a:r>
              <a:rPr lang="ru-RU" baseline="0" dirty="0" smtClean="0"/>
              <a:t> нет совсем. Это, конечно, спорно.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Проблема в том, что если развитие и есть, то это пережевывание старых идей. Причем пережевывание в данном случае не улучшает их!</a:t>
            </a:r>
          </a:p>
          <a:p>
            <a:r>
              <a:rPr lang="ru-RU" baseline="0" dirty="0" smtClean="0"/>
              <a:t>Любой язык — попытка заново изобрести </a:t>
            </a:r>
            <a:r>
              <a:rPr lang="en-US" baseline="0" dirty="0" smtClean="0"/>
              <a:t>Lisp </a:t>
            </a:r>
            <a:r>
              <a:rPr lang="ru-RU" baseline="0" dirty="0" smtClean="0"/>
              <a:t>или </a:t>
            </a:r>
            <a:r>
              <a:rPr lang="en-US" baseline="0" dirty="0" smtClean="0"/>
              <a:t>Smalltalk.</a:t>
            </a:r>
          </a:p>
          <a:p>
            <a:endParaRPr lang="ru-RU" baseline="0" dirty="0" smtClean="0"/>
          </a:p>
          <a:p>
            <a:endParaRPr lang="ru-RU" dirty="0" smtClean="0"/>
          </a:p>
          <a:p>
            <a:r>
              <a:rPr lang="ru-RU" dirty="0" smtClean="0"/>
              <a:t>Количество библиотек для одних и тех же задач</a:t>
            </a:r>
            <a:endParaRPr lang="en-US" dirty="0" smtClean="0"/>
          </a:p>
          <a:p>
            <a:r>
              <a:rPr lang="ru-RU" dirty="0" smtClean="0"/>
              <a:t>На фоне все нарастающего «прогресса» в других областях</a:t>
            </a:r>
          </a:p>
          <a:p>
            <a:r>
              <a:rPr lang="ru-RU" dirty="0" smtClean="0"/>
              <a:t>Может быть некуда развиваться? Есть! Следующий</a:t>
            </a:r>
            <a:r>
              <a:rPr lang="ru-RU" baseline="0" dirty="0" smtClean="0"/>
              <a:t> </a:t>
            </a:r>
            <a:r>
              <a:rPr lang="en-US" baseline="0" dirty="0" smtClean="0"/>
              <a:t>Smalltalk!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8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</a:t>
            </a:r>
            <a:r>
              <a:rPr lang="en-US" baseline="0" dirty="0" smtClean="0"/>
              <a:t> — </a:t>
            </a:r>
            <a:r>
              <a:rPr lang="ru-RU" baseline="0" dirty="0" smtClean="0"/>
              <a:t>за 20 лет инструментов не появилось!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Bret</a:t>
            </a:r>
            <a:r>
              <a:rPr lang="en-US" dirty="0" smtClean="0"/>
              <a:t> Victor - Inventing on Principle [</a:t>
            </a:r>
            <a:r>
              <a:rPr lang="en-US" dirty="0" err="1" smtClean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www.youtube.com</a:t>
            </a:r>
            <a:r>
              <a:rPr lang="en-US" dirty="0" smtClean="0"/>
              <a:t>/watch?v=PUv66718DII]</a:t>
            </a:r>
            <a:endParaRPr lang="ru-RU" dirty="0" smtClean="0"/>
          </a:p>
          <a:p>
            <a:r>
              <a:rPr lang="ru-RU" dirty="0" smtClean="0"/>
              <a:t>Видео про </a:t>
            </a:r>
            <a:r>
              <a:rPr lang="en-US" dirty="0" smtClean="0"/>
              <a:t>Smalltalk</a:t>
            </a:r>
          </a:p>
          <a:p>
            <a:r>
              <a:rPr lang="en-US" dirty="0" smtClean="0"/>
              <a:t>Alan Kay </a:t>
            </a:r>
            <a:r>
              <a:rPr lang="ru-RU" dirty="0" smtClean="0"/>
              <a:t>про</a:t>
            </a:r>
            <a:r>
              <a:rPr lang="ru-RU" baseline="0" dirty="0" smtClean="0"/>
              <a:t> </a:t>
            </a:r>
            <a:r>
              <a:rPr lang="en-US" baseline="0" dirty="0" smtClean="0"/>
              <a:t>Sketchpad </a:t>
            </a:r>
            <a:r>
              <a:rPr lang="ru-RU" baseline="0" dirty="0" smtClean="0"/>
              <a:t>и </a:t>
            </a:r>
            <a:r>
              <a:rPr lang="en-US" baseline="0" dirty="0" smtClean="0"/>
              <a:t>Ivan Sutherland-</a:t>
            </a:r>
            <a:r>
              <a:rPr lang="ru-RU" baseline="0" dirty="0" smtClean="0"/>
              <a:t>а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7EE09-FA64-0144-8866-9FB67A207E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7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5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4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4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9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6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6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1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9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F5F72-AADA-1641-A14C-EA35DF02FE09}" type="datetimeFigureOut">
              <a:rPr lang="en-US" smtClean="0"/>
              <a:t>27.11.15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16ECF-C58B-F143-B7F1-18BB12C6D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4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95112"/>
            <a:ext cx="7772400" cy="846665"/>
          </a:xfrm>
        </p:spPr>
        <p:txBody>
          <a:bodyPr>
            <a:normAutofit fontScale="90000"/>
          </a:bodyPr>
          <a:lstStyle/>
          <a:p>
            <a:r>
              <a:rPr lang="ru-RU" sz="5400" dirty="0" smtClean="0"/>
              <a:t/>
            </a:r>
            <a:br>
              <a:rPr lang="ru-RU" sz="5400" dirty="0" smtClean="0"/>
            </a:br>
            <a:r>
              <a:rPr lang="ru-RU" sz="5400" dirty="0" smtClean="0"/>
              <a:t>«Назадъ въ </a:t>
            </a:r>
            <a:r>
              <a:rPr lang="ru-RU" sz="5400" dirty="0"/>
              <a:t>будущее</a:t>
            </a:r>
            <a:r>
              <a:rPr lang="ru-RU" sz="5400" dirty="0" smtClean="0"/>
              <a:t>!»</a:t>
            </a:r>
            <a:br>
              <a:rPr lang="ru-RU" sz="54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7200" y="5164667"/>
            <a:ext cx="5461000" cy="1034196"/>
          </a:xfrm>
        </p:spPr>
        <p:txBody>
          <a:bodyPr>
            <a:normAutofit/>
          </a:bodyPr>
          <a:lstStyle/>
          <a:p>
            <a:pPr algn="r"/>
            <a:r>
              <a:rPr lang="ru-RU" sz="2400" dirty="0" smtClean="0"/>
              <a:t>Денис Щетинин</a:t>
            </a:r>
          </a:p>
          <a:p>
            <a:pPr algn="r"/>
            <a:r>
              <a:rPr lang="en-US" sz="2400" dirty="0" err="1"/>
              <a:t>dennis.schetinin@gmail.com</a:t>
            </a:r>
            <a:endParaRPr lang="en-US" sz="2400" dirty="0"/>
          </a:p>
        </p:txBody>
      </p:sp>
      <p:pic>
        <p:nvPicPr>
          <p:cNvPr id="5" name="Picture 4" descr="BackToTheFu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90" y="1439333"/>
            <a:ext cx="4318000" cy="21749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3310" y="3752072"/>
            <a:ext cx="72248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и другие мысли о подготовке программистов в </a:t>
            </a:r>
            <a:r>
              <a:rPr lang="ru-RU" sz="3200" dirty="0" err="1"/>
              <a:t>ВУЗах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321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Языки программирования: </a:t>
            </a:r>
            <a:r>
              <a:rPr lang="en-US" dirty="0" smtClean="0"/>
              <a:t>XXI </a:t>
            </a:r>
            <a:r>
              <a:rPr lang="ru-RU" dirty="0" smtClean="0"/>
              <a:t>в.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98800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C#</a:t>
            </a:r>
          </a:p>
          <a:p>
            <a:r>
              <a:rPr lang="en-US" dirty="0" smtClean="0"/>
              <a:t>Groovy</a:t>
            </a:r>
          </a:p>
          <a:p>
            <a:r>
              <a:rPr lang="en-US" dirty="0" smtClean="0"/>
              <a:t>Scala</a:t>
            </a:r>
          </a:p>
          <a:p>
            <a:r>
              <a:rPr lang="en-US" dirty="0" smtClean="0"/>
              <a:t>F#</a:t>
            </a:r>
          </a:p>
          <a:p>
            <a:r>
              <a:rPr lang="en-US" dirty="0" smtClean="0"/>
              <a:t>Windows </a:t>
            </a:r>
            <a:r>
              <a:rPr lang="en-US" dirty="0" err="1" smtClean="0"/>
              <a:t>Powershell</a:t>
            </a:r>
            <a:endParaRPr lang="en-US" dirty="0" smtClean="0"/>
          </a:p>
          <a:p>
            <a:r>
              <a:rPr lang="en-US" dirty="0" err="1" smtClean="0"/>
              <a:t>Clojure</a:t>
            </a:r>
            <a:endParaRPr lang="en-US" dirty="0" smtClean="0"/>
          </a:p>
          <a:p>
            <a:r>
              <a:rPr lang="en-US" dirty="0" smtClean="0"/>
              <a:t>Dart</a:t>
            </a:r>
          </a:p>
          <a:p>
            <a:r>
              <a:rPr lang="en-US" dirty="0" smtClean="0"/>
              <a:t>Go</a:t>
            </a:r>
          </a:p>
          <a:p>
            <a:r>
              <a:rPr lang="en-US" dirty="0" smtClean="0"/>
              <a:t>Swift</a:t>
            </a:r>
          </a:p>
          <a:p>
            <a:r>
              <a:rPr lang="en-US" dirty="0" err="1" smtClean="0"/>
              <a:t>NewSpeak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5559777"/>
            <a:ext cx="8229600" cy="1013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i="1" dirty="0" smtClean="0"/>
              <a:t>Итого</a:t>
            </a:r>
            <a:r>
              <a:rPr lang="en-US" dirty="0" smtClean="0"/>
              <a:t>: </a:t>
            </a:r>
            <a:r>
              <a:rPr lang="ru-RU" dirty="0" smtClean="0"/>
              <a:t>10 </a:t>
            </a:r>
            <a:r>
              <a:rPr lang="en-US" dirty="0" smtClean="0"/>
              <a:t>(</a:t>
            </a:r>
            <a:r>
              <a:rPr lang="ru-RU" b="1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Языки программирования: итоги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50-е:	4	(</a:t>
            </a:r>
            <a:r>
              <a:rPr lang="ru-RU" b="1" dirty="0" smtClean="0"/>
              <a:t>4</a:t>
            </a:r>
            <a:r>
              <a:rPr lang="ru-RU" dirty="0" smtClean="0"/>
              <a:t>)</a:t>
            </a:r>
          </a:p>
          <a:p>
            <a:r>
              <a:rPr lang="ru-RU" dirty="0" smtClean="0"/>
              <a:t>60-е:	5	(</a:t>
            </a:r>
            <a:r>
              <a:rPr lang="ru-RU" b="1" dirty="0" smtClean="0"/>
              <a:t>4</a:t>
            </a:r>
            <a:r>
              <a:rPr lang="ru-RU" dirty="0" smtClean="0"/>
              <a:t>)</a:t>
            </a:r>
          </a:p>
          <a:p>
            <a:r>
              <a:rPr lang="ru-RU" dirty="0" smtClean="0"/>
              <a:t>70-е:	10	(</a:t>
            </a:r>
            <a:r>
              <a:rPr lang="ru-RU" b="1" dirty="0" smtClean="0"/>
              <a:t>9</a:t>
            </a:r>
            <a:r>
              <a:rPr lang="ru-RU" dirty="0" smtClean="0"/>
              <a:t>)</a:t>
            </a:r>
          </a:p>
          <a:p>
            <a:r>
              <a:rPr lang="ru-RU" dirty="0" smtClean="0"/>
              <a:t>80-е:	12	(</a:t>
            </a:r>
            <a:r>
              <a:rPr lang="ru-RU" b="1" dirty="0" smtClean="0"/>
              <a:t>1</a:t>
            </a:r>
            <a:r>
              <a:rPr lang="ru-RU" dirty="0" smtClean="0"/>
              <a:t>)</a:t>
            </a:r>
          </a:p>
          <a:p>
            <a:r>
              <a:rPr lang="ru-RU" dirty="0" smtClean="0"/>
              <a:t>90-е:	6+	(</a:t>
            </a:r>
            <a:r>
              <a:rPr lang="ru-RU" b="1" dirty="0" smtClean="0"/>
              <a:t>0</a:t>
            </a:r>
            <a:r>
              <a:rPr lang="ru-RU" dirty="0" smtClean="0"/>
              <a:t>)</a:t>
            </a:r>
          </a:p>
          <a:p>
            <a:r>
              <a:rPr lang="en-US" dirty="0" smtClean="0"/>
              <a:t>XXI:</a:t>
            </a:r>
            <a:r>
              <a:rPr lang="ru-RU" dirty="0" smtClean="0"/>
              <a:t>	10	(</a:t>
            </a:r>
            <a:r>
              <a:rPr lang="ru-RU" b="1" dirty="0" smtClean="0"/>
              <a:t>0</a:t>
            </a:r>
            <a:r>
              <a:rPr lang="ru-RU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6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Языки программирования: этапы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</a:t>
            </a:r>
            <a:r>
              <a:rPr lang="ru-RU" dirty="0" smtClean="0"/>
              <a:t>ервые попытки (50-</a:t>
            </a:r>
            <a:r>
              <a:rPr lang="en-US" dirty="0" smtClean="0"/>
              <a:t>e)</a:t>
            </a:r>
            <a:endParaRPr lang="ru-RU" dirty="0" smtClean="0"/>
          </a:p>
          <a:p>
            <a:r>
              <a:rPr lang="ru-RU" dirty="0"/>
              <a:t>П</a:t>
            </a:r>
            <a:r>
              <a:rPr lang="ru-RU" dirty="0" smtClean="0"/>
              <a:t>ервые успехи (60-</a:t>
            </a:r>
            <a:r>
              <a:rPr lang="en-US" dirty="0" smtClean="0"/>
              <a:t>e)</a:t>
            </a:r>
          </a:p>
          <a:p>
            <a:pPr lvl="1"/>
            <a:r>
              <a:rPr lang="en-US" dirty="0" smtClean="0"/>
              <a:t>Lisp, APL, Simula-67, Logo</a:t>
            </a:r>
          </a:p>
          <a:p>
            <a:r>
              <a:rPr lang="ru-RU" dirty="0" smtClean="0"/>
              <a:t>Основы (70-</a:t>
            </a:r>
            <a:r>
              <a:rPr lang="en-US" dirty="0" smtClean="0"/>
              <a:t>e)</a:t>
            </a:r>
          </a:p>
          <a:p>
            <a:pPr lvl="1"/>
            <a:r>
              <a:rPr lang="en-US" dirty="0" smtClean="0"/>
              <a:t>C, Smalltalk-72, Smalltalk, Prolog, Forth, Scheme, ML</a:t>
            </a:r>
          </a:p>
          <a:p>
            <a:r>
              <a:rPr lang="ru-RU" dirty="0"/>
              <a:t>П</a:t>
            </a:r>
            <a:r>
              <a:rPr lang="ru-RU" dirty="0" smtClean="0"/>
              <a:t>одражание основам</a:t>
            </a:r>
            <a:r>
              <a:rPr lang="en-US" dirty="0" smtClean="0"/>
              <a:t>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прагматизация </a:t>
            </a:r>
            <a:r>
              <a:rPr lang="en-US" dirty="0" smtClean="0"/>
              <a:t>(80-e)</a:t>
            </a:r>
            <a:endParaRPr lang="ru-RU" dirty="0" smtClean="0"/>
          </a:p>
          <a:p>
            <a:r>
              <a:rPr lang="ru-RU" dirty="0"/>
              <a:t>П</a:t>
            </a:r>
            <a:r>
              <a:rPr lang="ru-RU" dirty="0" smtClean="0"/>
              <a:t>одражание подражанию и </a:t>
            </a:r>
            <a:r>
              <a:rPr lang="ru-RU" dirty="0" err="1" smtClean="0"/>
              <a:t>сверх-прагматизация</a:t>
            </a:r>
            <a:r>
              <a:rPr lang="ru-RU" dirty="0" smtClean="0"/>
              <a:t> </a:t>
            </a:r>
            <a:r>
              <a:rPr lang="en-US" dirty="0" smtClean="0"/>
              <a:t>(90-e)</a:t>
            </a:r>
            <a:endParaRPr lang="ru-RU" dirty="0" smtClean="0"/>
          </a:p>
          <a:p>
            <a:r>
              <a:rPr lang="ru-RU" dirty="0" smtClean="0"/>
              <a:t>Коммерциализация подражания подражанию</a:t>
            </a:r>
          </a:p>
          <a:p>
            <a:r>
              <a:rPr lang="ru-RU" b="1" dirty="0" smtClean="0"/>
              <a:t>…???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849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</a:t>
            </a:r>
            <a:r>
              <a:rPr lang="en-US" dirty="0" smtClean="0"/>
              <a:t> </a:t>
            </a:r>
            <a:r>
              <a:rPr lang="ru-RU" dirty="0" smtClean="0"/>
              <a:t>разработки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</a:t>
            </a:r>
            <a:endParaRPr lang="ru-RU" dirty="0" smtClean="0"/>
          </a:p>
          <a:p>
            <a:pPr lvl="1"/>
            <a:r>
              <a:rPr lang="ru-RU" dirty="0" smtClean="0"/>
              <a:t>Отладчик</a:t>
            </a:r>
          </a:p>
          <a:p>
            <a:pPr lvl="1"/>
            <a:r>
              <a:rPr lang="ru-RU" dirty="0" smtClean="0"/>
              <a:t>Инспектор</a:t>
            </a:r>
          </a:p>
          <a:p>
            <a:pPr lvl="1"/>
            <a:r>
              <a:rPr lang="ru-RU" dirty="0" smtClean="0"/>
              <a:t>Браузер</a:t>
            </a:r>
          </a:p>
          <a:p>
            <a:pPr lvl="1"/>
            <a:r>
              <a:rPr lang="en-US" dirty="0" smtClean="0"/>
              <a:t>Workspace</a:t>
            </a:r>
            <a:endParaRPr lang="ru-RU" dirty="0" smtClean="0"/>
          </a:p>
          <a:p>
            <a:pPr lvl="1"/>
            <a:r>
              <a:rPr lang="ru-RU" dirty="0" smtClean="0"/>
              <a:t>«Рефакторинги»</a:t>
            </a:r>
          </a:p>
          <a:p>
            <a:pPr lvl="1"/>
            <a:r>
              <a:rPr lang="ru-RU" dirty="0" smtClean="0"/>
              <a:t>Управление версиями</a:t>
            </a:r>
          </a:p>
          <a:p>
            <a:pPr lvl="1"/>
            <a:r>
              <a:rPr lang="ru-RU" dirty="0" smtClean="0"/>
              <a:t>…???</a:t>
            </a:r>
            <a:endParaRPr lang="en-US" dirty="0" smtClean="0"/>
          </a:p>
          <a:p>
            <a:r>
              <a:rPr lang="en-US" dirty="0" smtClean="0"/>
              <a:t>Live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Объективно: достижения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4222"/>
            <a:ext cx="8229600" cy="3811941"/>
          </a:xfrm>
        </p:spPr>
        <p:txBody>
          <a:bodyPr>
            <a:normAutofit fontScale="92500" lnSpcReduction="20000"/>
          </a:bodyPr>
          <a:lstStyle/>
          <a:p>
            <a:r>
              <a:rPr lang="en-US" strike="sngStrike" dirty="0" smtClean="0"/>
              <a:t>В</a:t>
            </a:r>
            <a:r>
              <a:rPr lang="ru-RU" strike="sngStrike" dirty="0" smtClean="0"/>
              <a:t> языках?</a:t>
            </a:r>
          </a:p>
          <a:p>
            <a:r>
              <a:rPr lang="ru-RU" strike="sngStrike" dirty="0" smtClean="0"/>
              <a:t>В инструментах разработки </a:t>
            </a:r>
            <a:r>
              <a:rPr lang="en-US" strike="sngStrike" dirty="0" smtClean="0"/>
              <a:t>(IDE)?</a:t>
            </a:r>
          </a:p>
          <a:p>
            <a:r>
              <a:rPr lang="ru-RU" strike="sngStrike" dirty="0" smtClean="0"/>
              <a:t>В технологиях?</a:t>
            </a:r>
          </a:p>
          <a:p>
            <a:r>
              <a:rPr lang="ru-RU" strike="sngStrike" dirty="0" smtClean="0"/>
              <a:t>В методологиях?</a:t>
            </a:r>
          </a:p>
          <a:p>
            <a:r>
              <a:rPr lang="ru-RU" strike="sngStrike" dirty="0"/>
              <a:t>В </a:t>
            </a:r>
            <a:r>
              <a:rPr lang="ru-RU" strike="sngStrike" dirty="0" smtClean="0"/>
              <a:t>алгоритмах?</a:t>
            </a:r>
          </a:p>
          <a:p>
            <a:r>
              <a:rPr lang="ru-RU" strike="sngStrike" dirty="0" smtClean="0"/>
              <a:t>В результатах?</a:t>
            </a:r>
          </a:p>
          <a:p>
            <a:r>
              <a:rPr lang="ru-RU" strike="sngStrike" dirty="0" smtClean="0"/>
              <a:t>В подходах?</a:t>
            </a:r>
            <a:endParaRPr lang="ru-RU" strike="sngStrike" dirty="0"/>
          </a:p>
          <a:p>
            <a:r>
              <a:rPr lang="ru-RU" strike="sngStrike" dirty="0" smtClean="0"/>
              <a:t>В целях?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59971"/>
            <a:ext cx="82295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Новая БОЛЬШАЯ </a:t>
            </a:r>
            <a:r>
              <a:rPr lang="ru-RU" sz="3200" b="1" dirty="0" smtClean="0"/>
              <a:t>«вещь» </a:t>
            </a:r>
            <a:r>
              <a:rPr lang="ru-RU" sz="3200" b="1" dirty="0"/>
              <a:t>в </a:t>
            </a:r>
            <a:r>
              <a:rPr lang="en-US" sz="3200" b="1" dirty="0"/>
              <a:t>XXI</a:t>
            </a:r>
            <a:r>
              <a:rPr lang="ru-RU" sz="3200" b="1" dirty="0"/>
              <a:t>в.?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9916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зачем развитие?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8889"/>
            <a:ext cx="8229600" cy="3727274"/>
          </a:xfrm>
        </p:spPr>
        <p:txBody>
          <a:bodyPr numCol="2">
            <a:noAutofit/>
          </a:bodyPr>
          <a:lstStyle/>
          <a:p>
            <a:r>
              <a:rPr lang="ru-RU" sz="3600" dirty="0" smtClean="0"/>
              <a:t>большой</a:t>
            </a:r>
          </a:p>
          <a:p>
            <a:r>
              <a:rPr lang="ru-RU" sz="3600" dirty="0" smtClean="0"/>
              <a:t>сложный</a:t>
            </a:r>
          </a:p>
          <a:p>
            <a:r>
              <a:rPr lang="ru-RU" sz="3600" dirty="0" smtClean="0"/>
              <a:t>дорогой</a:t>
            </a:r>
          </a:p>
          <a:p>
            <a:r>
              <a:rPr lang="ru-RU" sz="3600" dirty="0" smtClean="0"/>
              <a:t>дефективный</a:t>
            </a:r>
          </a:p>
          <a:p>
            <a:endParaRPr lang="ru-RU" sz="3600" dirty="0" smtClean="0"/>
          </a:p>
          <a:p>
            <a:r>
              <a:rPr lang="ru-RU" sz="3600" dirty="0" smtClean="0"/>
              <a:t>ненадежный</a:t>
            </a:r>
          </a:p>
          <a:p>
            <a:r>
              <a:rPr lang="ru-RU" sz="3600" dirty="0" smtClean="0"/>
              <a:t>изолированный</a:t>
            </a:r>
          </a:p>
          <a:p>
            <a:r>
              <a:rPr lang="ru-RU" sz="3600" dirty="0" smtClean="0"/>
              <a:t>невыразительный</a:t>
            </a:r>
            <a:endParaRPr lang="en-US" sz="3600" dirty="0" smtClean="0"/>
          </a:p>
          <a:p>
            <a:r>
              <a:rPr lang="ru-RU" sz="3600" dirty="0" smtClean="0"/>
              <a:t>ужасный </a:t>
            </a:r>
            <a:r>
              <a:rPr lang="ru-RU" sz="3600" dirty="0" smtClean="0">
                <a:sym typeface="Wingdings"/>
              </a:rPr>
              <a:t>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417639"/>
            <a:ext cx="8229600" cy="84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dirty="0" smtClean="0"/>
              <a:t>Программный код слишком</a:t>
            </a:r>
            <a:r>
              <a:rPr lang="en-US" dirty="0" smtClean="0"/>
              <a:t>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2996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Субъективно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/>
              <a:t>Как живется программисту?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718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</a:t>
            </a:r>
            <a:r>
              <a:rPr lang="ru-RU" dirty="0" smtClean="0"/>
              <a:t>программистов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Индустриальный</a:t>
            </a:r>
            <a:endParaRPr lang="en-US" dirty="0"/>
          </a:p>
        </p:txBody>
      </p:sp>
      <p:pic>
        <p:nvPicPr>
          <p:cNvPr id="9" name="Industrial Programming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635250"/>
            <a:ext cx="3237373" cy="242834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err="1" smtClean="0"/>
              <a:t>Пост-индустриальный</a:t>
            </a:r>
            <a:endParaRPr lang="en-US" dirty="0"/>
          </a:p>
        </p:txBody>
      </p:sp>
      <p:pic>
        <p:nvPicPr>
          <p:cNvPr id="11" name="Post-Industrial Programming.mp4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94573" y="2635250"/>
            <a:ext cx="5180996" cy="2136703"/>
          </a:xfrm>
        </p:spPr>
      </p:pic>
    </p:spTree>
    <p:extLst>
      <p:ext uri="{BB962C8B-B14F-4D97-AF65-F5344CB8AC3E}">
        <p14:creationId xmlns:p14="http://schemas.microsoft.com/office/powerpoint/2010/main" val="211908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1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Масштабируемость карьеры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Дантист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36505" cy="2287107"/>
          </a:xfrm>
        </p:spPr>
        <p:txBody>
          <a:bodyPr/>
          <a:lstStyle/>
          <a:p>
            <a:r>
              <a:rPr lang="ru-RU" dirty="0" smtClean="0"/>
              <a:t>Сколько клиентов, столько и денег</a:t>
            </a:r>
          </a:p>
          <a:p>
            <a:r>
              <a:rPr lang="ru-RU" dirty="0" smtClean="0"/>
              <a:t>Стабильность</a:t>
            </a:r>
          </a:p>
          <a:p>
            <a:r>
              <a:rPr lang="ru-RU" dirty="0" smtClean="0"/>
              <a:t>Равенство</a:t>
            </a:r>
          </a:p>
          <a:p>
            <a:r>
              <a:rPr lang="ru-RU" dirty="0" smtClean="0"/>
              <a:t>Тиражирование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Писатель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2287107"/>
          </a:xfrm>
        </p:spPr>
        <p:txBody>
          <a:bodyPr/>
          <a:lstStyle/>
          <a:p>
            <a:r>
              <a:rPr lang="ru-RU" dirty="0" smtClean="0"/>
              <a:t>Победитель получает почти все</a:t>
            </a:r>
          </a:p>
          <a:p>
            <a:r>
              <a:rPr lang="ru-RU" dirty="0" smtClean="0"/>
              <a:t>Случай</a:t>
            </a:r>
          </a:p>
          <a:p>
            <a:r>
              <a:rPr lang="ru-RU" dirty="0" smtClean="0"/>
              <a:t>Неравенство</a:t>
            </a:r>
          </a:p>
          <a:p>
            <a:r>
              <a:rPr lang="ru-RU" dirty="0" smtClean="0"/>
              <a:t>Творчество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68828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Программист?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148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зачем развитие?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800" dirty="0" smtClean="0"/>
              <a:t>Потребление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36505" cy="3951288"/>
          </a:xfrm>
        </p:spPr>
        <p:txBody>
          <a:bodyPr/>
          <a:lstStyle/>
          <a:p>
            <a:r>
              <a:rPr lang="ru-RU" dirty="0" smtClean="0"/>
              <a:t>Тиражирование известных решений</a:t>
            </a:r>
          </a:p>
          <a:p>
            <a:r>
              <a:rPr lang="ru-RU" dirty="0" smtClean="0"/>
              <a:t>Конвейерное программирование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sz="3200" dirty="0" smtClean="0"/>
              <a:t>Творчество</a:t>
            </a:r>
            <a:r>
              <a:rPr lang="ru-RU" dirty="0" smtClean="0"/>
              <a:t>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 smtClean="0"/>
              <a:t>Инновации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0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доклада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Признаки застойных явлений</a:t>
            </a:r>
          </a:p>
          <a:p>
            <a:pPr marL="457200" lvl="1" indent="0">
              <a:buNone/>
            </a:pPr>
            <a:r>
              <a:rPr lang="ru-RU" dirty="0" smtClean="0"/>
              <a:t>Их много</a:t>
            </a:r>
          </a:p>
          <a:p>
            <a:r>
              <a:rPr lang="ru-RU" dirty="0" smtClean="0"/>
              <a:t>Кто </a:t>
            </a:r>
            <a:r>
              <a:rPr lang="ru-RU" dirty="0" err="1" smtClean="0"/>
              <a:t>виноват</a:t>
            </a:r>
            <a:r>
              <a:rPr lang="ru-RU" b="1" dirty="0" err="1" smtClean="0"/>
              <a:t>ъ</a:t>
            </a:r>
            <a:r>
              <a:rPr lang="ru-RU" dirty="0" smtClean="0"/>
              <a:t>?</a:t>
            </a:r>
          </a:p>
          <a:p>
            <a:pPr marL="400050" lvl="1" indent="0">
              <a:buNone/>
            </a:pPr>
            <a:r>
              <a:rPr lang="ru-RU" dirty="0" smtClean="0"/>
              <a:t>Образование — одна из основных причин</a:t>
            </a:r>
          </a:p>
          <a:p>
            <a:r>
              <a:rPr lang="ru-RU" dirty="0" smtClean="0"/>
              <a:t>Что </a:t>
            </a:r>
            <a:r>
              <a:rPr lang="ru-RU" dirty="0" err="1" smtClean="0"/>
              <a:t>д</a:t>
            </a:r>
            <a:r>
              <a:rPr lang="ru-RU" b="1" dirty="0" err="1"/>
              <a:t>ѣ</a:t>
            </a:r>
            <a:r>
              <a:rPr lang="ru-RU" dirty="0" err="1" smtClean="0"/>
              <a:t>лать</a:t>
            </a:r>
            <a:r>
              <a:rPr lang="ru-RU" dirty="0" smtClean="0"/>
              <a:t>?</a:t>
            </a:r>
          </a:p>
          <a:p>
            <a:pPr marL="457200" lvl="1" indent="0">
              <a:buNone/>
            </a:pPr>
            <a:r>
              <a:rPr lang="ru-RU" dirty="0" smtClean="0"/>
              <a:t>Без рецептов!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5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737" y="506540"/>
            <a:ext cx="3839041" cy="5718314"/>
          </a:xfrm>
        </p:spPr>
        <p:txBody>
          <a:bodyPr/>
          <a:lstStyle/>
          <a:p>
            <a:r>
              <a:rPr lang="ru-RU" dirty="0"/>
              <a:t>ПРИ ЧЕМ ТУТ ОБРАЗОВАНИЕ?</a:t>
            </a:r>
            <a:endParaRPr lang="en-US" dirty="0"/>
          </a:p>
        </p:txBody>
      </p:sp>
      <p:pic>
        <p:nvPicPr>
          <p:cNvPr id="5" name="Picture 4" descr="Who_is_to_Blame_19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27765" b="173"/>
          <a:stretch/>
        </p:blipFill>
        <p:spPr>
          <a:xfrm>
            <a:off x="722313" y="506539"/>
            <a:ext cx="3866320" cy="47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Коммерциализация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Цель — деньги</a:t>
            </a:r>
          </a:p>
          <a:p>
            <a:pPr marL="0" indent="0">
              <a:buNone/>
            </a:pPr>
            <a:r>
              <a:rPr lang="ru-RU" dirty="0" smtClean="0"/>
              <a:t>Отрицательная обратная связь:</a:t>
            </a:r>
            <a:endParaRPr lang="ru-RU" dirty="0"/>
          </a:p>
          <a:p>
            <a:pPr lvl="1"/>
            <a:r>
              <a:rPr lang="ru-RU" dirty="0"/>
              <a:t>Нужно </a:t>
            </a:r>
            <a:r>
              <a:rPr lang="ru-RU" dirty="0" smtClean="0"/>
              <a:t>заработать!</a:t>
            </a:r>
            <a:endParaRPr lang="ru-RU" dirty="0"/>
          </a:p>
          <a:p>
            <a:pPr lvl="1"/>
            <a:r>
              <a:rPr lang="ru-RU" dirty="0"/>
              <a:t>Сделать </a:t>
            </a:r>
            <a:r>
              <a:rPr lang="ru-RU" dirty="0" smtClean="0"/>
              <a:t>быстрее!</a:t>
            </a:r>
            <a:endParaRPr lang="ru-RU" dirty="0"/>
          </a:p>
          <a:p>
            <a:pPr lvl="1"/>
            <a:r>
              <a:rPr lang="ru-RU" dirty="0"/>
              <a:t>Сделать </a:t>
            </a:r>
            <a:r>
              <a:rPr lang="ru-RU" dirty="0" smtClean="0"/>
              <a:t>хуже</a:t>
            </a:r>
          </a:p>
          <a:p>
            <a:pPr lvl="1"/>
            <a:r>
              <a:rPr lang="ru-RU" dirty="0" smtClean="0"/>
              <a:t>Сложнее продать и развивать</a:t>
            </a:r>
          </a:p>
          <a:p>
            <a:pPr lvl="1"/>
            <a:r>
              <a:rPr lang="ru-RU" dirty="0"/>
              <a:t>…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8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Смысл образования?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Подготовить </a:t>
            </a:r>
            <a:r>
              <a:rPr lang="ru-RU" b="1" dirty="0" smtClean="0"/>
              <a:t>специалиста</a:t>
            </a:r>
            <a:r>
              <a:rPr lang="ru-RU" dirty="0" smtClean="0"/>
              <a:t>!</a:t>
            </a:r>
          </a:p>
          <a:p>
            <a:pPr marL="0" indent="0" algn="r">
              <a:buNone/>
            </a:pPr>
            <a:r>
              <a:rPr lang="ru-RU" dirty="0" smtClean="0"/>
              <a:t>— чтобы он мог себя подороже продать</a:t>
            </a:r>
          </a:p>
        </p:txBody>
      </p:sp>
    </p:spTree>
    <p:extLst>
      <p:ext uri="{BB962C8B-B14F-4D97-AF65-F5344CB8AC3E}">
        <p14:creationId xmlns:p14="http://schemas.microsoft.com/office/powerpoint/2010/main" val="367136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ВУЗы</a:t>
            </a:r>
            <a:r>
              <a:rPr lang="ru-RU" dirty="0" smtClean="0"/>
              <a:t> не нужны!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Ни (нужных) знаний</a:t>
            </a:r>
            <a:r>
              <a:rPr lang="ru-RU" dirty="0"/>
              <a:t>, ни денег, ни работы</a:t>
            </a:r>
          </a:p>
          <a:p>
            <a:r>
              <a:rPr lang="ru-RU" dirty="0" smtClean="0"/>
              <a:t>Базовые знания и </a:t>
            </a:r>
            <a:r>
              <a:rPr lang="ru-RU" dirty="0"/>
              <a:t>сразу </a:t>
            </a:r>
            <a:r>
              <a:rPr lang="ru-RU" dirty="0" smtClean="0"/>
              <a:t>работать — только практика</a:t>
            </a:r>
            <a:endParaRPr lang="ru-RU" dirty="0"/>
          </a:p>
          <a:p>
            <a:r>
              <a:rPr lang="ru-RU" dirty="0" smtClean="0"/>
              <a:t>Общие знания не </a:t>
            </a:r>
            <a:r>
              <a:rPr lang="ru-RU" dirty="0"/>
              <a:t>влияют на </a:t>
            </a:r>
            <a:r>
              <a:rPr lang="ru-RU" dirty="0" smtClean="0"/>
              <a:t>профессионализм</a:t>
            </a:r>
          </a:p>
          <a:p>
            <a:r>
              <a:rPr lang="ru-RU" dirty="0" smtClean="0"/>
              <a:t>Наставник на месте: как работать лучше</a:t>
            </a:r>
          </a:p>
          <a:p>
            <a:r>
              <a:rPr lang="ru-RU" dirty="0" smtClean="0"/>
              <a:t>Сам </a:t>
            </a:r>
            <a:r>
              <a:rPr lang="ru-RU" dirty="0"/>
              <a:t>должен </a:t>
            </a:r>
            <a:r>
              <a:rPr lang="ru-RU" dirty="0" smtClean="0"/>
              <a:t>выбирать, что нужно</a:t>
            </a:r>
            <a:r>
              <a:rPr lang="ru-RU" dirty="0"/>
              <a:t>, а что нет</a:t>
            </a:r>
          </a:p>
          <a:p>
            <a:r>
              <a:rPr lang="ru-RU" dirty="0"/>
              <a:t>Доучиться — небольшая проблема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Никакая реформа образования</a:t>
            </a:r>
            <a:r>
              <a:rPr lang="ru-RU" dirty="0"/>
              <a:t> </a:t>
            </a:r>
            <a:r>
              <a:rPr lang="ru-RU" dirty="0" smtClean="0"/>
              <a:t>не поможет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543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Программисты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Индустриальные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r>
              <a:rPr lang="ru-RU" dirty="0" smtClean="0"/>
              <a:t> </a:t>
            </a:r>
            <a:r>
              <a:rPr lang="en-US" dirty="0" smtClean="0"/>
              <a:t>Monkey</a:t>
            </a:r>
          </a:p>
          <a:p>
            <a:r>
              <a:rPr lang="ru-RU" dirty="0" smtClean="0"/>
              <a:t>«Быдлокодер»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r>
              <a:rPr lang="ru-RU" dirty="0" err="1" smtClean="0"/>
              <a:t>ВУЗы</a:t>
            </a:r>
            <a:r>
              <a:rPr lang="ru-RU" dirty="0" smtClean="0"/>
              <a:t> не нужны!</a:t>
            </a:r>
          </a:p>
          <a:p>
            <a:pPr marL="0" indent="0">
              <a:buNone/>
            </a:pPr>
            <a:r>
              <a:rPr lang="ru-RU" dirty="0" smtClean="0"/>
              <a:t>Всех в ПТУ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err="1" smtClean="0"/>
              <a:t>Пост-индустриальное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…???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8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8221" y="506540"/>
            <a:ext cx="3626557" cy="5718314"/>
          </a:xfrm>
        </p:spPr>
        <p:txBody>
          <a:bodyPr/>
          <a:lstStyle/>
          <a:p>
            <a:r>
              <a:rPr lang="ru-RU" dirty="0" smtClean="0"/>
              <a:t>Без РЕЦЕПТОВ!</a:t>
            </a:r>
            <a:endParaRPr lang="en-US" dirty="0"/>
          </a:p>
        </p:txBody>
      </p:sp>
      <p:pic>
        <p:nvPicPr>
          <p:cNvPr id="3" name="Picture 2" descr="Chto_delat-18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5" y="402970"/>
            <a:ext cx="3959115" cy="58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6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Образование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Формирование</a:t>
            </a:r>
          </a:p>
          <a:p>
            <a:r>
              <a:rPr lang="ru-RU" dirty="0" smtClean="0"/>
              <a:t>ума</a:t>
            </a:r>
          </a:p>
          <a:p>
            <a:r>
              <a:rPr lang="ru-RU" dirty="0" smtClean="0"/>
              <a:t>характера</a:t>
            </a:r>
          </a:p>
          <a:p>
            <a:r>
              <a:rPr lang="ru-RU" dirty="0" smtClean="0"/>
              <a:t>физических способностей</a:t>
            </a:r>
          </a:p>
          <a:p>
            <a:pPr marL="0" indent="0" algn="ctr">
              <a:buNone/>
            </a:pPr>
            <a:r>
              <a:rPr lang="ru-RU" b="1" dirty="0" smtClean="0"/>
              <a:t>ЛИЧНОСТИ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495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Подготовка к будущему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Чему учили изобретателей 50-х — 70-х?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best way to predict the future </a:t>
            </a:r>
            <a:r>
              <a:rPr lang="en-US" dirty="0" smtClean="0"/>
              <a:t>is </a:t>
            </a:r>
            <a:r>
              <a:rPr lang="en-US" dirty="0"/>
              <a:t>to </a:t>
            </a:r>
            <a:r>
              <a:rPr lang="en-US" b="1" dirty="0"/>
              <a:t>invent </a:t>
            </a:r>
            <a:r>
              <a:rPr lang="en-US" b="1" dirty="0" smtClean="0"/>
              <a:t>it</a:t>
            </a:r>
            <a:endParaRPr 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211496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должен дать ВУЗ?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Развитие творческих способностей</a:t>
            </a:r>
          </a:p>
          <a:p>
            <a:r>
              <a:rPr lang="ru-RU" dirty="0" smtClean="0"/>
              <a:t>Культура</a:t>
            </a:r>
          </a:p>
          <a:p>
            <a:r>
              <a:rPr lang="ru-RU" dirty="0" smtClean="0"/>
              <a:t>Научное мышление</a:t>
            </a:r>
            <a:endParaRPr lang="ru-RU" dirty="0"/>
          </a:p>
          <a:p>
            <a:r>
              <a:rPr lang="ru-RU" dirty="0" smtClean="0"/>
              <a:t>Постиндустриальный бизнес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5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Творчество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Практика — </a:t>
            </a:r>
            <a:r>
              <a:rPr lang="ru-RU" b="1" dirty="0" smtClean="0"/>
              <a:t>творческие</a:t>
            </a:r>
            <a:r>
              <a:rPr lang="ru-RU" dirty="0" smtClean="0"/>
              <a:t> способности</a:t>
            </a:r>
          </a:p>
          <a:p>
            <a:r>
              <a:rPr lang="ru-RU" dirty="0" smtClean="0"/>
              <a:t>Экспериментировать</a:t>
            </a:r>
          </a:p>
          <a:p>
            <a:r>
              <a:rPr lang="ru-RU" dirty="0" smtClean="0"/>
              <a:t>Исследовать, а не изучать</a:t>
            </a:r>
            <a:endParaRPr lang="ru-RU" dirty="0"/>
          </a:p>
          <a:p>
            <a:r>
              <a:rPr lang="ru-RU" dirty="0" smtClean="0"/>
              <a:t>Не (только) </a:t>
            </a:r>
            <a:r>
              <a:rPr lang="en-US" dirty="0" smtClean="0"/>
              <a:t>mainstream</a:t>
            </a:r>
            <a:endParaRPr lang="ru-RU" dirty="0" smtClean="0"/>
          </a:p>
          <a:p>
            <a:r>
              <a:rPr lang="ru-RU" dirty="0" smtClean="0"/>
              <a:t>Не (слишком) специализироваться</a:t>
            </a:r>
          </a:p>
          <a:p>
            <a:r>
              <a:rPr lang="ru-RU" dirty="0" smtClean="0"/>
              <a:t>Междисциплинарные связи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4451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8221" y="506540"/>
            <a:ext cx="3626557" cy="5718314"/>
          </a:xfrm>
        </p:spPr>
        <p:txBody>
          <a:bodyPr/>
          <a:lstStyle/>
          <a:p>
            <a:r>
              <a:rPr lang="ru-RU" dirty="0" smtClean="0"/>
              <a:t>Признаки</a:t>
            </a:r>
            <a:br>
              <a:rPr lang="ru-RU" dirty="0" smtClean="0"/>
            </a:br>
            <a:r>
              <a:rPr lang="ru-RU" dirty="0" err="1" smtClean="0"/>
              <a:t>засто</a:t>
            </a:r>
            <a:r>
              <a:rPr lang="ru-RU" sz="2800" strike="sngStrike" dirty="0" err="1" smtClean="0"/>
              <a:t>ль</a:t>
            </a:r>
            <a:r>
              <a:rPr lang="ru-RU" dirty="0" err="1" smtClean="0"/>
              <a:t>йных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явлений</a:t>
            </a:r>
            <a:endParaRPr lang="en-US" dirty="0"/>
          </a:p>
        </p:txBody>
      </p:sp>
      <p:pic>
        <p:nvPicPr>
          <p:cNvPr id="4" name="Picture 3" descr="42e7582585d6b7a8f50e9f1cac22f51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" y="506540"/>
            <a:ext cx="3793243" cy="57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Культура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Кругозор</a:t>
            </a:r>
          </a:p>
          <a:p>
            <a:r>
              <a:rPr lang="ru-RU" dirty="0" smtClean="0"/>
              <a:t>История </a:t>
            </a:r>
            <a:r>
              <a:rPr lang="en-US" dirty="0" smtClean="0"/>
              <a:t>IT</a:t>
            </a:r>
            <a:endParaRPr lang="ru-RU" dirty="0" smtClean="0"/>
          </a:p>
          <a:p>
            <a:r>
              <a:rPr lang="ru-RU" dirty="0" smtClean="0"/>
              <a:t>Обучение красоте</a:t>
            </a:r>
          </a:p>
          <a:p>
            <a:r>
              <a:rPr lang="ru-RU" b="1" dirty="0"/>
              <a:t>Культура</a:t>
            </a:r>
            <a:r>
              <a:rPr lang="ru-RU" dirty="0"/>
              <a:t> </a:t>
            </a:r>
            <a:r>
              <a:rPr lang="ru-RU" dirty="0" smtClean="0"/>
              <a:t>программирования</a:t>
            </a:r>
          </a:p>
          <a:p>
            <a:r>
              <a:rPr lang="ru-RU" dirty="0" smtClean="0"/>
              <a:t>Грамотность </a:t>
            </a:r>
            <a:r>
              <a:rPr lang="ru-RU" dirty="0"/>
              <a:t>— умение поделиться своими мыслями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8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Научное мышление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Скептицизм</a:t>
            </a:r>
          </a:p>
          <a:p>
            <a:r>
              <a:rPr lang="ru-RU" dirty="0" smtClean="0"/>
              <a:t>Умение видеть когнитивные искажения</a:t>
            </a:r>
          </a:p>
          <a:p>
            <a:r>
              <a:rPr lang="ru-RU" dirty="0" smtClean="0"/>
              <a:t>Преодолеть отставание теории от практики</a:t>
            </a:r>
          </a:p>
          <a:p>
            <a:pPr lvl="1"/>
            <a:r>
              <a:rPr lang="ru-RU" dirty="0" smtClean="0"/>
              <a:t>«Новая» (динамическая?) математика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Постиндустриальный бизнес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Изобретать, а не тиражировать</a:t>
            </a:r>
          </a:p>
          <a:p>
            <a:r>
              <a:rPr lang="ru-RU" dirty="0" smtClean="0"/>
              <a:t>Быть полезным</a:t>
            </a:r>
          </a:p>
          <a:p>
            <a:r>
              <a:rPr lang="ru-RU" dirty="0" smtClean="0"/>
              <a:t>Сочетание масштабируемости с </a:t>
            </a:r>
            <a:r>
              <a:rPr lang="ru-RU" dirty="0" err="1" smtClean="0"/>
              <a:t>немасштабируемостью</a:t>
            </a:r>
            <a:endParaRPr lang="ru-RU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8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Советы студентам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 спешите стать промышленными программистами</a:t>
            </a:r>
          </a:p>
          <a:p>
            <a:r>
              <a:rPr lang="ru-RU" dirty="0" smtClean="0"/>
              <a:t>Исследуйте, не просто «изучайте»</a:t>
            </a:r>
          </a:p>
          <a:p>
            <a:r>
              <a:rPr lang="ru-RU" dirty="0" smtClean="0"/>
              <a:t>Ищите альтернативы «общеизвестному»</a:t>
            </a:r>
          </a:p>
          <a:p>
            <a:r>
              <a:rPr lang="ru-RU" dirty="0" smtClean="0"/>
              <a:t>Предпочитайте классику, а не моду</a:t>
            </a:r>
          </a:p>
          <a:p>
            <a:r>
              <a:rPr lang="ru-RU" dirty="0" smtClean="0"/>
              <a:t>Ищите </a:t>
            </a:r>
            <a:r>
              <a:rPr lang="ru-RU" b="1" dirty="0" smtClean="0"/>
              <a:t>главное</a:t>
            </a:r>
          </a:p>
          <a:p>
            <a:r>
              <a:rPr lang="ru-RU" b="1" dirty="0" smtClean="0"/>
              <a:t>ДУМАЙТЕ!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6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Советы преподавателям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 надо пытаться готовить «конченных профессионалов»</a:t>
            </a:r>
          </a:p>
          <a:p>
            <a:r>
              <a:rPr lang="ru-RU" dirty="0" smtClean="0"/>
              <a:t>Не надо угадывать будущее</a:t>
            </a:r>
          </a:p>
          <a:p>
            <a:r>
              <a:rPr lang="ru-RU" dirty="0" smtClean="0"/>
              <a:t>История и культура</a:t>
            </a:r>
          </a:p>
          <a:p>
            <a:r>
              <a:rPr lang="ru-RU" dirty="0" smtClean="0"/>
              <a:t>Учитесь вместе со студентами</a:t>
            </a:r>
          </a:p>
          <a:p>
            <a:r>
              <a:rPr lang="ru-RU" b="1" dirty="0" smtClean="0"/>
              <a:t>ДУМАЙТЕ!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067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Советы бизнесу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 будьте жадными — это накладно</a:t>
            </a:r>
          </a:p>
          <a:p>
            <a:endParaRPr lang="ru-RU" dirty="0" smtClean="0"/>
          </a:p>
          <a:p>
            <a:r>
              <a:rPr lang="ru-RU" dirty="0" smtClean="0"/>
              <a:t>Подготовка </a:t>
            </a:r>
            <a:r>
              <a:rPr lang="ru-RU" dirty="0" err="1" smtClean="0"/>
              <a:t>пост-индустриальных</a:t>
            </a:r>
            <a:r>
              <a:rPr lang="ru-RU" dirty="0" smtClean="0"/>
              <a:t> разработчиков — стратегическое вложение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9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Объективно: достижения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4222"/>
            <a:ext cx="8229600" cy="381194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В</a:t>
            </a:r>
            <a:r>
              <a:rPr lang="ru-RU" dirty="0" smtClean="0"/>
              <a:t> языках программирования?</a:t>
            </a:r>
          </a:p>
          <a:p>
            <a:r>
              <a:rPr lang="ru-RU" dirty="0" smtClean="0"/>
              <a:t>В инструментах разработки </a:t>
            </a:r>
            <a:r>
              <a:rPr lang="en-US" dirty="0" smtClean="0"/>
              <a:t>(IDE)?</a:t>
            </a:r>
          </a:p>
          <a:p>
            <a:r>
              <a:rPr lang="ru-RU" dirty="0" smtClean="0"/>
              <a:t>В технологиях?</a:t>
            </a:r>
          </a:p>
          <a:p>
            <a:r>
              <a:rPr lang="ru-RU" dirty="0" smtClean="0"/>
              <a:t>В методологиях?</a:t>
            </a:r>
          </a:p>
          <a:p>
            <a:r>
              <a:rPr lang="ru-RU" dirty="0"/>
              <a:t>В </a:t>
            </a:r>
            <a:r>
              <a:rPr lang="ru-RU" dirty="0" smtClean="0"/>
              <a:t>алгоритмах?</a:t>
            </a:r>
          </a:p>
          <a:p>
            <a:r>
              <a:rPr lang="ru-RU" dirty="0" smtClean="0"/>
              <a:t>В результатах?</a:t>
            </a:r>
          </a:p>
          <a:p>
            <a:r>
              <a:rPr lang="ru-RU" dirty="0" smtClean="0"/>
              <a:t>В подходах?</a:t>
            </a:r>
            <a:endParaRPr lang="ru-RU" dirty="0"/>
          </a:p>
          <a:p>
            <a:r>
              <a:rPr lang="ru-RU" dirty="0" smtClean="0"/>
              <a:t>В целях?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59971"/>
            <a:ext cx="82295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Новая БОЛЬШАЯ </a:t>
            </a:r>
            <a:r>
              <a:rPr lang="ru-RU" sz="3200" b="1" dirty="0" smtClean="0"/>
              <a:t>«вещь» </a:t>
            </a:r>
            <a:r>
              <a:rPr lang="ru-RU" sz="3200" b="1" dirty="0"/>
              <a:t>в </a:t>
            </a:r>
            <a:r>
              <a:rPr lang="en-US" sz="3200" b="1" dirty="0"/>
              <a:t>XXI</a:t>
            </a:r>
            <a:r>
              <a:rPr lang="ru-RU" sz="3200" b="1" dirty="0"/>
              <a:t>в.?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80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Языки программирования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b="1" dirty="0" smtClean="0"/>
              <a:t>50-е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57689"/>
          </a:xfrm>
        </p:spPr>
        <p:txBody>
          <a:bodyPr/>
          <a:lstStyle/>
          <a:p>
            <a:r>
              <a:rPr lang="en-US" b="1" dirty="0" smtClean="0"/>
              <a:t>FORTRAN</a:t>
            </a:r>
          </a:p>
          <a:p>
            <a:r>
              <a:rPr lang="en-US" b="1" dirty="0" smtClean="0"/>
              <a:t>ALGOL</a:t>
            </a:r>
            <a:endParaRPr lang="ru-RU" b="1" dirty="0" smtClean="0"/>
          </a:p>
          <a:p>
            <a:r>
              <a:rPr lang="en-US" b="1" dirty="0" smtClean="0"/>
              <a:t>COBOL</a:t>
            </a:r>
          </a:p>
          <a:p>
            <a:r>
              <a:rPr lang="en-US" b="1" dirty="0" smtClean="0"/>
              <a:t>LISP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5559777"/>
            <a:ext cx="8229600" cy="1013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i="1" dirty="0" smtClean="0"/>
              <a:t>Итого</a:t>
            </a:r>
            <a:r>
              <a:rPr lang="en-US" dirty="0" smtClean="0"/>
              <a:t>: </a:t>
            </a:r>
            <a:r>
              <a:rPr lang="ru-RU" dirty="0" smtClean="0"/>
              <a:t>4 </a:t>
            </a:r>
            <a:r>
              <a:rPr lang="en-US" dirty="0" smtClean="0"/>
              <a:t>(</a:t>
            </a:r>
            <a:r>
              <a:rPr lang="en-US" b="1" dirty="0" smtClean="0"/>
              <a:t>4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2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Языки программирования: </a:t>
            </a:r>
            <a:r>
              <a:rPr lang="ru-RU" b="1" dirty="0" smtClean="0"/>
              <a:t>60-е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2356"/>
          </a:xfrm>
        </p:spPr>
        <p:txBody>
          <a:bodyPr>
            <a:normAutofit/>
          </a:bodyPr>
          <a:lstStyle/>
          <a:p>
            <a:r>
              <a:rPr lang="en-US" b="1" dirty="0" smtClean="0"/>
              <a:t>APL</a:t>
            </a:r>
          </a:p>
          <a:p>
            <a:r>
              <a:rPr lang="en-US" b="1" dirty="0" smtClean="0"/>
              <a:t>Snobol</a:t>
            </a:r>
          </a:p>
          <a:p>
            <a:r>
              <a:rPr lang="en-US" b="1" dirty="0" smtClean="0"/>
              <a:t>Simula-67</a:t>
            </a:r>
          </a:p>
          <a:p>
            <a:r>
              <a:rPr lang="en-US" dirty="0" smtClean="0"/>
              <a:t>Basic</a:t>
            </a:r>
          </a:p>
          <a:p>
            <a:r>
              <a:rPr lang="en-US" b="1" dirty="0" smtClean="0"/>
              <a:t>Logo</a:t>
            </a:r>
            <a:endParaRPr lang="ru-RU" b="1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5559777"/>
            <a:ext cx="8229600" cy="1013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i="1" dirty="0" smtClean="0"/>
              <a:t>Итого</a:t>
            </a:r>
            <a:r>
              <a:rPr lang="en-US" dirty="0" smtClean="0"/>
              <a:t>: 5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4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9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  <a:r>
              <a:rPr lang="ru-RU" dirty="0" smtClean="0"/>
              <a:t>: </a:t>
            </a:r>
            <a:r>
              <a:rPr lang="ru-RU" b="1" dirty="0" smtClean="0"/>
              <a:t>70-е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022"/>
          </a:xfrm>
        </p:spPr>
        <p:txBody>
          <a:bodyPr numCol="2">
            <a:normAutofit/>
          </a:bodyPr>
          <a:lstStyle/>
          <a:p>
            <a:r>
              <a:rPr lang="ru-RU" b="1" dirty="0" smtClean="0"/>
              <a:t>С</a:t>
            </a:r>
          </a:p>
          <a:p>
            <a:r>
              <a:rPr lang="en-US" b="1" dirty="0" smtClean="0"/>
              <a:t>Smalltalk-72</a:t>
            </a:r>
          </a:p>
          <a:p>
            <a:r>
              <a:rPr lang="en-US" b="1" dirty="0" smtClean="0"/>
              <a:t>Smalltalk</a:t>
            </a:r>
          </a:p>
          <a:p>
            <a:r>
              <a:rPr lang="en-US" b="1" dirty="0" smtClean="0"/>
              <a:t>Forth</a:t>
            </a:r>
          </a:p>
          <a:p>
            <a:r>
              <a:rPr lang="en-US" b="1" dirty="0" smtClean="0"/>
              <a:t>Prolog</a:t>
            </a:r>
          </a:p>
          <a:p>
            <a:r>
              <a:rPr lang="en-US" b="1" dirty="0" smtClean="0"/>
              <a:t>ML</a:t>
            </a:r>
          </a:p>
          <a:p>
            <a:r>
              <a:rPr lang="en-US" b="1" dirty="0" smtClean="0"/>
              <a:t>Scheme</a:t>
            </a:r>
          </a:p>
          <a:p>
            <a:r>
              <a:rPr lang="en-US" b="1" dirty="0" smtClean="0"/>
              <a:t>SQL</a:t>
            </a:r>
          </a:p>
          <a:p>
            <a:r>
              <a:rPr lang="en-US" dirty="0" smtClean="0"/>
              <a:t>Pascal</a:t>
            </a:r>
          </a:p>
          <a:p>
            <a:r>
              <a:rPr lang="en-US" b="1" dirty="0"/>
              <a:t>Bourne </a:t>
            </a:r>
            <a:r>
              <a:rPr lang="en-US" b="1" dirty="0" smtClean="0"/>
              <a:t>shell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5559777"/>
            <a:ext cx="8229600" cy="1013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i="1" dirty="0" smtClean="0"/>
              <a:t>Итого</a:t>
            </a:r>
            <a:r>
              <a:rPr lang="en-US" dirty="0" smtClean="0"/>
              <a:t>: </a:t>
            </a:r>
            <a:r>
              <a:rPr lang="ru-RU" dirty="0" smtClean="0"/>
              <a:t>10 </a:t>
            </a:r>
            <a:r>
              <a:rPr lang="en-US" dirty="0" smtClean="0"/>
              <a:t>(</a:t>
            </a:r>
            <a:r>
              <a:rPr lang="ru-RU" b="1" dirty="0"/>
              <a:t>9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программирования</a:t>
            </a:r>
            <a:r>
              <a:rPr lang="ru-RU" dirty="0" smtClean="0"/>
              <a:t>: </a:t>
            </a:r>
            <a:r>
              <a:rPr lang="ru-RU" b="1" dirty="0" smtClean="0"/>
              <a:t>80-е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06800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C++</a:t>
            </a:r>
          </a:p>
          <a:p>
            <a:r>
              <a:rPr lang="en-US" dirty="0" smtClean="0"/>
              <a:t>Ada</a:t>
            </a:r>
          </a:p>
          <a:p>
            <a:r>
              <a:rPr lang="en-US" dirty="0" err="1" smtClean="0"/>
              <a:t>CommonLisp</a:t>
            </a:r>
            <a:endParaRPr lang="en-US" dirty="0" smtClean="0"/>
          </a:p>
          <a:p>
            <a:r>
              <a:rPr lang="en-US" dirty="0" smtClean="0"/>
              <a:t>Objective C</a:t>
            </a:r>
            <a:endParaRPr lang="ru-RU" dirty="0" smtClean="0"/>
          </a:p>
          <a:p>
            <a:r>
              <a:rPr lang="en-US" dirty="0" smtClean="0"/>
              <a:t>MATLAB</a:t>
            </a:r>
          </a:p>
          <a:p>
            <a:r>
              <a:rPr lang="en-US" dirty="0" err="1" smtClean="0"/>
              <a:t>Mathematica</a:t>
            </a:r>
            <a:endParaRPr lang="en-US" dirty="0" smtClean="0"/>
          </a:p>
          <a:p>
            <a:r>
              <a:rPr lang="en-US" dirty="0" smtClean="0"/>
              <a:t>Eiffel</a:t>
            </a:r>
          </a:p>
          <a:p>
            <a:r>
              <a:rPr lang="en-US" dirty="0" smtClean="0"/>
              <a:t>Erlang</a:t>
            </a:r>
          </a:p>
          <a:p>
            <a:r>
              <a:rPr lang="en-US" dirty="0" err="1" smtClean="0"/>
              <a:t>Perl</a:t>
            </a:r>
            <a:endParaRPr lang="en-US" dirty="0" smtClean="0"/>
          </a:p>
          <a:p>
            <a:r>
              <a:rPr lang="en-US" dirty="0" smtClean="0"/>
              <a:t>Tcl</a:t>
            </a:r>
          </a:p>
          <a:p>
            <a:r>
              <a:rPr lang="en-US" dirty="0" smtClean="0"/>
              <a:t>Oberon</a:t>
            </a:r>
          </a:p>
          <a:p>
            <a:r>
              <a:rPr lang="en-US" b="1" dirty="0" smtClean="0"/>
              <a:t>Self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5559777"/>
            <a:ext cx="8229600" cy="1013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i="1" dirty="0" smtClean="0"/>
              <a:t>Итого</a:t>
            </a:r>
            <a:r>
              <a:rPr lang="en-US" dirty="0" smtClean="0"/>
              <a:t>: </a:t>
            </a:r>
            <a:r>
              <a:rPr lang="ru-RU" dirty="0" smtClean="0"/>
              <a:t>12</a:t>
            </a:r>
            <a:r>
              <a:rPr lang="en-US" dirty="0" smtClean="0"/>
              <a:t>(</a:t>
            </a:r>
            <a:r>
              <a:rPr lang="ru-RU" b="1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45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Языки программирования: 90-е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5466"/>
          </a:xfrm>
        </p:spPr>
        <p:txBody>
          <a:bodyPr numCol="2"/>
          <a:lstStyle/>
          <a:p>
            <a:r>
              <a:rPr lang="en-US" dirty="0" err="1" smtClean="0"/>
              <a:t>Haskell</a:t>
            </a:r>
            <a:endParaRPr lang="en-US" dirty="0" smtClean="0"/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Ruby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PHP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5559777"/>
            <a:ext cx="8229600" cy="1013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i="1" dirty="0" smtClean="0"/>
              <a:t>Итого</a:t>
            </a:r>
            <a:r>
              <a:rPr lang="en-US" dirty="0" smtClean="0"/>
              <a:t>: </a:t>
            </a:r>
            <a:r>
              <a:rPr lang="ru-RU" dirty="0" smtClean="0"/>
              <a:t>6+ </a:t>
            </a:r>
            <a:r>
              <a:rPr lang="en-US" dirty="0" smtClean="0"/>
              <a:t>(</a:t>
            </a:r>
            <a:r>
              <a:rPr lang="ru-RU" b="1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7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35820</TotalTime>
  <Words>1546</Words>
  <Application>Microsoft Macintosh PowerPoint</Application>
  <PresentationFormat>On-screen Show (4:3)</PresentationFormat>
  <Paragraphs>388</Paragraphs>
  <Slides>35</Slides>
  <Notes>24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 «Назадъ въ будущее!» </vt:lpstr>
      <vt:lpstr>Обзор доклада</vt:lpstr>
      <vt:lpstr>Признаки застольйных явлений</vt:lpstr>
      <vt:lpstr>Объективно: достижения</vt:lpstr>
      <vt:lpstr>Языки программирования: 50-е</vt:lpstr>
      <vt:lpstr>Языки программирования: 60-е</vt:lpstr>
      <vt:lpstr>Языки программирования: 70-е</vt:lpstr>
      <vt:lpstr>Языки программирования: 80-е</vt:lpstr>
      <vt:lpstr>Языки программирования: 90-е</vt:lpstr>
      <vt:lpstr>Языки программирования: XXI в.</vt:lpstr>
      <vt:lpstr>Языки программирования: итоги</vt:lpstr>
      <vt:lpstr>Языки программирования: этапы</vt:lpstr>
      <vt:lpstr>Инструменты разработки</vt:lpstr>
      <vt:lpstr>Объективно: достижения</vt:lpstr>
      <vt:lpstr>А зачем развитие?</vt:lpstr>
      <vt:lpstr>Субъективно</vt:lpstr>
      <vt:lpstr>Виды программистов</vt:lpstr>
      <vt:lpstr>Масштабируемость карьеры</vt:lpstr>
      <vt:lpstr>А зачем развитие?</vt:lpstr>
      <vt:lpstr>ПРИ ЧЕМ ТУТ ОБРАЗОВАНИЕ?</vt:lpstr>
      <vt:lpstr>Коммерциализация</vt:lpstr>
      <vt:lpstr>Смысл образования?</vt:lpstr>
      <vt:lpstr>ВУЗы не нужны!</vt:lpstr>
      <vt:lpstr>Программисты</vt:lpstr>
      <vt:lpstr>Без РЕЦЕПТОВ!</vt:lpstr>
      <vt:lpstr>Образование</vt:lpstr>
      <vt:lpstr>Подготовка к будущему</vt:lpstr>
      <vt:lpstr>Что должен дать ВУЗ?</vt:lpstr>
      <vt:lpstr>Творчество</vt:lpstr>
      <vt:lpstr>Культура</vt:lpstr>
      <vt:lpstr>Научное мышление</vt:lpstr>
      <vt:lpstr>Постиндустриальный бизнес</vt:lpstr>
      <vt:lpstr>Советы студентам</vt:lpstr>
      <vt:lpstr>Советы преподавателям</vt:lpstr>
      <vt:lpstr>Советы бизнесу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Расширение рамок Test-Driven Development с помощью суррогатных объектов</dc:title>
  <dc:creator>Dennis Schetinin</dc:creator>
  <cp:lastModifiedBy>Dennis Schetinin</cp:lastModifiedBy>
  <cp:revision>305</cp:revision>
  <dcterms:created xsi:type="dcterms:W3CDTF">2014-03-09T06:57:40Z</dcterms:created>
  <dcterms:modified xsi:type="dcterms:W3CDTF">2015-11-27T16:42:11Z</dcterms:modified>
</cp:coreProperties>
</file>